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8FA677E-E02B-4F2B-8657-78B1718100C0}">
          <p14:sldIdLst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0000"/>
    <a:srgbClr val="254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8" autoAdjust="0"/>
    <p:restoredTop sz="94636" autoAdjust="0"/>
  </p:normalViewPr>
  <p:slideViewPr>
    <p:cSldViewPr>
      <p:cViewPr>
        <p:scale>
          <a:sx n="100" d="100"/>
          <a:sy n="100" d="100"/>
        </p:scale>
        <p:origin x="-10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36D5-3FF6-44F6-8A56-FBE6F2F969E1}" type="datetimeFigureOut">
              <a:rPr lang="fr-CA" smtClean="0"/>
              <a:t>2018-12-02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9E1A-DC43-4706-805D-A68F2C6FAA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897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CA935AB-7D8C-42E8-9663-DE05755A2BA2}" type="datetime1">
              <a:rPr lang="en-US" smtClean="0"/>
              <a:pPr/>
              <a:t>12/2/2018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CA" sz="3600" b="1" u="sng" dirty="0">
                <a:solidFill>
                  <a:srgbClr val="FFC000"/>
                </a:solidFill>
              </a:rPr>
              <a:t>Prier avec </a:t>
            </a:r>
            <a:r>
              <a:rPr lang="fr-CA" sz="3600" b="1" u="sng" dirty="0" smtClean="0">
                <a:solidFill>
                  <a:srgbClr val="FFC000"/>
                </a:solidFill>
              </a:rPr>
              <a:t>passion</a:t>
            </a:r>
            <a:endParaRPr lang="fr-CA" sz="36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980728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b="1" dirty="0"/>
              <a:t>C’est se jeter aux pieds de Jésus en croyant </a:t>
            </a:r>
            <a:r>
              <a:rPr lang="fr-CA" sz="3200" b="1" dirty="0" smtClean="0"/>
              <a:t>qu’il va </a:t>
            </a:r>
            <a:r>
              <a:rPr lang="fr-CA" sz="3200" b="1" dirty="0">
                <a:solidFill>
                  <a:srgbClr val="FFFFFF"/>
                </a:solidFill>
              </a:rPr>
              <a:t>vraiment </a:t>
            </a:r>
            <a:r>
              <a:rPr lang="fr-CA" sz="3200" b="1" dirty="0" smtClean="0"/>
              <a:t>agir!</a:t>
            </a:r>
            <a:endParaRPr lang="fr-CA" sz="3200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435374"/>
            <a:ext cx="6516216" cy="366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6521" y="476671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u="sng" dirty="0">
                <a:solidFill>
                  <a:srgbClr val="FFC000"/>
                </a:solidFill>
              </a:rPr>
              <a:t>Quelques pensées en ce qui concerne la foi</a:t>
            </a:r>
            <a:r>
              <a:rPr lang="fr-CA" sz="3200" b="1" dirty="0">
                <a:solidFill>
                  <a:srgbClr val="FFC000"/>
                </a:solidFill>
              </a:rPr>
              <a:t> :</a:t>
            </a:r>
          </a:p>
        </p:txBody>
      </p:sp>
      <p:sp>
        <p:nvSpPr>
          <p:cNvPr id="6" name="Rectangle 5"/>
          <p:cNvSpPr/>
          <p:nvPr/>
        </p:nvSpPr>
        <p:spPr>
          <a:xfrm>
            <a:off x="416519" y="1061446"/>
            <a:ext cx="66757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dirty="0"/>
              <a:t>De H. Maurice </a:t>
            </a:r>
            <a:r>
              <a:rPr lang="fr-CA" sz="2000" dirty="0" err="1"/>
              <a:t>Lednicky</a:t>
            </a:r>
            <a:r>
              <a:rPr lang="fr-CA" sz="2000" dirty="0"/>
              <a:t> dans son livre </a:t>
            </a:r>
            <a:r>
              <a:rPr lang="fr-CA" sz="2000" b="1" dirty="0"/>
              <a:t>«l’ADN de la foi»</a:t>
            </a:r>
            <a:r>
              <a:rPr lang="fr-CA" dirty="0"/>
              <a:t> </a:t>
            </a:r>
            <a:endParaRPr lang="fr-CA" dirty="0"/>
          </a:p>
        </p:txBody>
      </p:sp>
      <p:sp>
        <p:nvSpPr>
          <p:cNvPr id="7" name="Rectangle 6"/>
          <p:cNvSpPr/>
          <p:nvPr/>
        </p:nvSpPr>
        <p:spPr>
          <a:xfrm>
            <a:off x="416521" y="1772816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dirty="0"/>
              <a:t>«Regarder les épreuves dans les yeux avec la ferme assurance que le Tout-Puissant a le pouvoir de changer le cours des choses, c’est cela la foi authentique</a:t>
            </a:r>
            <a:r>
              <a:rPr lang="fr-CA" sz="2800" dirty="0" smtClean="0"/>
              <a:t>.»</a:t>
            </a:r>
            <a:endParaRPr lang="fr-CA" sz="2800" dirty="0"/>
          </a:p>
        </p:txBody>
      </p:sp>
      <p:sp>
        <p:nvSpPr>
          <p:cNvPr id="8" name="Rectangle 7"/>
          <p:cNvSpPr/>
          <p:nvPr/>
        </p:nvSpPr>
        <p:spPr>
          <a:xfrm>
            <a:off x="416521" y="4029076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dirty="0"/>
              <a:t>«La foi authentique est en Dieu tout puissant qui a le pouvoir et la sagesse de faire ce qui est bon, juste et parfait en toute circonstance et au bon moment.»</a:t>
            </a:r>
          </a:p>
        </p:txBody>
      </p:sp>
    </p:spTree>
    <p:extLst>
      <p:ext uri="{BB962C8B-B14F-4D97-AF65-F5344CB8AC3E}">
        <p14:creationId xmlns:p14="http://schemas.microsoft.com/office/powerpoint/2010/main" val="287131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7544" y="332656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CA" sz="2000" b="1" dirty="0" smtClean="0"/>
              <a:t>Avoir </a:t>
            </a:r>
            <a:r>
              <a:rPr lang="fr-CA" sz="2000" b="1" dirty="0"/>
              <a:t>foi en Dieu génère en nous l’assurance et la paix, et non la confusion et le désespoir.</a:t>
            </a:r>
          </a:p>
          <a:p>
            <a:pPr algn="just"/>
            <a:r>
              <a:rPr lang="fr-CA" sz="2000" b="1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CA" sz="2000" b="1" dirty="0"/>
              <a:t>Avoir foi en Dieu efface toute trace de culpabilité si jamais la réponse espérée ne vient pas au moment que nous l’aurions voulue ou comme nous l’aurions désiré.</a:t>
            </a:r>
          </a:p>
          <a:p>
            <a:pPr algn="just"/>
            <a:r>
              <a:rPr lang="fr-CA" sz="2000" b="1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CA" sz="2000" b="1" dirty="0"/>
              <a:t>Avoir foi en Dieu témoigne de notre relation de confiance inconditionnelle en son amour, en sa miséricorde et en sa grâce. </a:t>
            </a:r>
          </a:p>
          <a:p>
            <a:pPr algn="just"/>
            <a:r>
              <a:rPr lang="fr-CA" sz="2000" b="1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CA" sz="2000" b="1" dirty="0"/>
              <a:t>Celui qui a foi en la foi cherche à obtenir des résultats; Celui qui a foi en Dieu cherche à bâtir une relation avec Lui.</a:t>
            </a:r>
          </a:p>
          <a:p>
            <a:pPr algn="just"/>
            <a:r>
              <a:rPr lang="fr-CA" sz="2000" b="1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CA" sz="2000" b="1" dirty="0"/>
              <a:t>Jésus n’a jamais dit que le suivre signifiait vivre dans le luxe. Il a dit que nous serions comblés par ce que nous apporte notre tendre Père céleste.</a:t>
            </a:r>
          </a:p>
          <a:p>
            <a:pPr algn="just"/>
            <a:r>
              <a:rPr lang="fr-CA" sz="2000" b="1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CA" sz="2000" b="1" dirty="0"/>
              <a:t>Les sentiments d’euphorie éprouvés aux sommets des montagnes sont merveilleux mais la foi éprouvée dans la vallée de la mort nous guide à travers l’obscurité jusqu’à la victoire!</a:t>
            </a:r>
          </a:p>
        </p:txBody>
      </p:sp>
    </p:spTree>
    <p:extLst>
      <p:ext uri="{BB962C8B-B14F-4D97-AF65-F5344CB8AC3E}">
        <p14:creationId xmlns:p14="http://schemas.microsoft.com/office/powerpoint/2010/main" val="37826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asdf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332656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dirty="0"/>
              <a:t>Les «…diverses épreuves et tentations : elles éprouvent la réalité de votre foi et en augmentent la valeur. Le feu (du creuset) éprouve et affine bien l’or — qui pourtant disparaîtra un jour. Beaucoup plus précieuse est la foi qui a résisté à l’épreuve. Elle vous vaudra louange, gloire et honneur, lorsque Jésus-Christ apparaîtra.» </a:t>
            </a:r>
            <a:r>
              <a:rPr lang="fr-CA" sz="2800" dirty="0"/>
              <a:t> </a:t>
            </a:r>
            <a:r>
              <a:rPr lang="fr-CA" sz="2800" dirty="0" smtClean="0"/>
              <a:t> </a:t>
            </a:r>
            <a:r>
              <a:rPr lang="fr-CA" sz="2000" b="1" dirty="0" smtClean="0">
                <a:solidFill>
                  <a:srgbClr val="FFFF00"/>
                </a:solidFill>
              </a:rPr>
              <a:t>1Pierre 1:7 </a:t>
            </a:r>
            <a:r>
              <a:rPr lang="fr-CA" b="1" dirty="0" smtClean="0"/>
              <a:t>Parole vivante</a:t>
            </a:r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323528" y="3717032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Phil. 4 :6  </a:t>
            </a:r>
            <a:r>
              <a:rPr lang="fr-CA" sz="2800" dirty="0"/>
              <a:t>Ne vous inquiétez de rien, mais en toute circonstance demandez à Dieu dans la prière ce dont vous avez besoin, et faites-le avec un cœur reconnaissant. </a:t>
            </a:r>
            <a:r>
              <a:rPr lang="fr-CA" sz="2800" dirty="0">
                <a:solidFill>
                  <a:srgbClr val="FFFF00"/>
                </a:solidFill>
              </a:rPr>
              <a:t>7</a:t>
            </a:r>
            <a:r>
              <a:rPr lang="fr-CA" sz="2800" dirty="0"/>
              <a:t>  Et la paix de Dieu, qui dépasse tout ce que l’on peut imaginer, gardera vos cœurs et vos pensées en communion avec Jésus-Christ.</a:t>
            </a:r>
          </a:p>
        </p:txBody>
      </p:sp>
    </p:spTree>
    <p:extLst>
      <p:ext uri="{BB962C8B-B14F-4D97-AF65-F5344CB8AC3E}">
        <p14:creationId xmlns:p14="http://schemas.microsoft.com/office/powerpoint/2010/main" val="303147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520" y="764704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Marc 5 :35</a:t>
            </a:r>
            <a:r>
              <a:rPr lang="fr-CA" sz="2800" b="1" dirty="0"/>
              <a:t> </a:t>
            </a:r>
            <a:r>
              <a:rPr lang="fr-CA" sz="2800" b="1" u="sng" dirty="0">
                <a:solidFill>
                  <a:srgbClr val="FFC000"/>
                </a:solidFill>
              </a:rPr>
              <a:t>Il parlait encore</a:t>
            </a:r>
            <a:r>
              <a:rPr lang="fr-CA" sz="2800" b="1" dirty="0"/>
              <a:t>, lorsque survinrent de chez le chef de la synagogue des gens qui dirent : </a:t>
            </a:r>
            <a:r>
              <a:rPr lang="fr-CA" sz="2800" b="1" u="sng" dirty="0"/>
              <a:t>Ta fille est morte ; pourquoi importuner encore le maître</a:t>
            </a:r>
            <a:r>
              <a:rPr lang="fr-CA" sz="2800" b="1" dirty="0"/>
              <a:t> ? 36 Mais </a:t>
            </a:r>
            <a:r>
              <a:rPr lang="fr-CA" sz="2800" b="1" u="sng" dirty="0">
                <a:solidFill>
                  <a:srgbClr val="FFC000"/>
                </a:solidFill>
              </a:rPr>
              <a:t>Jésus, sans tenir compte de ces paroles</a:t>
            </a:r>
            <a:r>
              <a:rPr lang="fr-CA" sz="2800" b="1" dirty="0"/>
              <a:t>, dit au chef de la synagogue : </a:t>
            </a:r>
            <a:r>
              <a:rPr lang="fr-CA" sz="2800" b="1" dirty="0">
                <a:solidFill>
                  <a:srgbClr val="FFC000"/>
                </a:solidFill>
              </a:rPr>
              <a:t>Sois sans crainte, crois seulement</a:t>
            </a:r>
            <a:r>
              <a:rPr lang="fr-CA" sz="2800" b="1" dirty="0"/>
              <a:t>. 37 Et il ne permit à personne de l’accompagner, si ce n’est à Pierre, à Jacques et à Jean, frère de Jacques. 38  Ils arrivèrent à la maison du chef de la synagogue, où Jésus vit qu’il y avait du tumulte et </a:t>
            </a:r>
            <a:r>
              <a:rPr lang="fr-CA" sz="2800" b="1" u="sng" dirty="0">
                <a:solidFill>
                  <a:srgbClr val="FFC000"/>
                </a:solidFill>
              </a:rPr>
              <a:t>des gens qui pleuraient et poussaient des cris retentissants</a:t>
            </a:r>
            <a:r>
              <a:rPr lang="fr-CA" sz="2800" b="1" dirty="0"/>
              <a:t>. </a:t>
            </a:r>
            <a:r>
              <a:rPr lang="fr-CA" sz="2800" b="1" dirty="0" smtClean="0"/>
              <a:t> </a:t>
            </a:r>
            <a:r>
              <a:rPr lang="fr-CA" b="1" dirty="0" smtClean="0"/>
              <a:t>SER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134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536" y="764704"/>
            <a:ext cx="842493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 smtClean="0">
                <a:solidFill>
                  <a:srgbClr val="FFFF00"/>
                </a:solidFill>
              </a:rPr>
              <a:t>Marc 5:39 </a:t>
            </a:r>
            <a:r>
              <a:rPr lang="fr-CA" sz="2800" b="1" dirty="0"/>
              <a:t>Il entra et leur dit : Pourquoi ce tumulte, et ces pleurs ? </a:t>
            </a:r>
            <a:r>
              <a:rPr lang="fr-CA" sz="2800" b="1" u="sng" dirty="0">
                <a:solidFill>
                  <a:srgbClr val="FFC000"/>
                </a:solidFill>
              </a:rPr>
              <a:t>L’enfant n’est pas morte, mais elle dort</a:t>
            </a:r>
            <a:r>
              <a:rPr lang="fr-CA" sz="2800" b="1" dirty="0"/>
              <a:t>. 40 Et ils se moquaient de lui. Alors, </a:t>
            </a:r>
            <a:r>
              <a:rPr lang="fr-CA" sz="2800" b="1" u="sng" dirty="0">
                <a:solidFill>
                  <a:srgbClr val="FFC000"/>
                </a:solidFill>
              </a:rPr>
              <a:t>il les fit tous sortir</a:t>
            </a:r>
            <a:r>
              <a:rPr lang="fr-CA" sz="2800" b="1" dirty="0">
                <a:solidFill>
                  <a:srgbClr val="FFC000"/>
                </a:solidFill>
              </a:rPr>
              <a:t>, </a:t>
            </a:r>
            <a:r>
              <a:rPr lang="fr-CA" sz="2800" b="1" u="sng" dirty="0"/>
              <a:t>prit avec lui le père et la mère de l’enfant, de même que ceux qui l’avaient accompagné</a:t>
            </a:r>
            <a:r>
              <a:rPr lang="fr-CA" sz="2800" b="1" dirty="0"/>
              <a:t>, et </a:t>
            </a:r>
            <a:r>
              <a:rPr lang="fr-CA" sz="2800" b="1" u="sng" dirty="0"/>
              <a:t>entra là où se trouvait l’enfant</a:t>
            </a:r>
            <a:r>
              <a:rPr lang="fr-CA" sz="2800" b="1" dirty="0"/>
              <a:t>. 41 </a:t>
            </a:r>
            <a:r>
              <a:rPr lang="fr-CA" sz="2800" b="1" dirty="0">
                <a:solidFill>
                  <a:srgbClr val="FFC000"/>
                </a:solidFill>
              </a:rPr>
              <a:t>Il saisit l’enfant par la main et lui dit</a:t>
            </a:r>
            <a:r>
              <a:rPr lang="fr-CA" sz="2800" b="1" dirty="0"/>
              <a:t> : </a:t>
            </a:r>
            <a:r>
              <a:rPr lang="fr-CA" sz="2800" b="1" dirty="0" err="1"/>
              <a:t>Talitha</a:t>
            </a:r>
            <a:r>
              <a:rPr lang="fr-CA" sz="2800" b="1" dirty="0"/>
              <a:t> </a:t>
            </a:r>
            <a:r>
              <a:rPr lang="fr-CA" sz="2800" b="1" dirty="0" err="1"/>
              <a:t>koumi</a:t>
            </a:r>
            <a:r>
              <a:rPr lang="fr-CA" sz="2800" b="1" dirty="0"/>
              <a:t>, ce qui se traduit : </a:t>
            </a:r>
            <a:r>
              <a:rPr lang="fr-CA" sz="2800" b="1" dirty="0">
                <a:solidFill>
                  <a:srgbClr val="FFC000"/>
                </a:solidFill>
              </a:rPr>
              <a:t>Jeune fille, lève-toi</a:t>
            </a:r>
            <a:r>
              <a:rPr lang="fr-CA" sz="2800" b="1" dirty="0"/>
              <a:t>, je te le dis. 42 </a:t>
            </a:r>
            <a:r>
              <a:rPr lang="fr-CA" sz="2800" b="1" dirty="0">
                <a:solidFill>
                  <a:srgbClr val="FFC000"/>
                </a:solidFill>
              </a:rPr>
              <a:t>Aussitôt la jeune fille se leva et se mit à marcher</a:t>
            </a:r>
            <a:r>
              <a:rPr lang="fr-CA" sz="2800" b="1" dirty="0"/>
              <a:t> ; car elle avait douze ans. </a:t>
            </a:r>
            <a:r>
              <a:rPr lang="fr-CA" sz="2800" b="1" u="sng" dirty="0"/>
              <a:t>Ils en furent hors d’eux-mêmes, (frappés) d’un grand étonnement</a:t>
            </a:r>
            <a:r>
              <a:rPr lang="fr-CA" sz="2800" b="1" dirty="0"/>
              <a:t>.  </a:t>
            </a:r>
            <a:r>
              <a:rPr lang="fr-CA" b="1" dirty="0"/>
              <a:t>SER</a:t>
            </a:r>
          </a:p>
        </p:txBody>
      </p:sp>
    </p:spTree>
    <p:extLst>
      <p:ext uri="{BB962C8B-B14F-4D97-AF65-F5344CB8AC3E}">
        <p14:creationId xmlns:p14="http://schemas.microsoft.com/office/powerpoint/2010/main" val="403670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518" y="548680"/>
            <a:ext cx="8280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 err="1">
                <a:solidFill>
                  <a:srgbClr val="FFFF00"/>
                </a:solidFill>
              </a:rPr>
              <a:t>Héb</a:t>
            </a:r>
            <a:r>
              <a:rPr lang="fr-CA" sz="3200" b="1" dirty="0">
                <a:solidFill>
                  <a:srgbClr val="FFFF00"/>
                </a:solidFill>
              </a:rPr>
              <a:t>. 11 :6  </a:t>
            </a:r>
            <a:r>
              <a:rPr lang="fr-CA" sz="3200" b="1" dirty="0"/>
              <a:t>Personne ne peut plaire à Dieu s’il ne croit pas. Celui qui s’approche de Dieu doit croire ceci : Dieu existe et il récompense ceux qui le cherchent. </a:t>
            </a:r>
            <a:r>
              <a:rPr lang="fr-CA" b="1" dirty="0"/>
              <a:t>PDV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55" y="2924944"/>
            <a:ext cx="638175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548680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C000"/>
                </a:solidFill>
              </a:rPr>
              <a:t>1. </a:t>
            </a:r>
            <a:r>
              <a:rPr lang="fr-CA" sz="3200" b="1" u="sng" dirty="0">
                <a:solidFill>
                  <a:srgbClr val="FFC000"/>
                </a:solidFill>
              </a:rPr>
              <a:t>Mettre notre foi en Jésus est cette attitude (cette position que nous adoptons) qui nous aide à patienter (a tenir bon) jusqu’au moment où il va décider d’agir!</a:t>
            </a:r>
            <a:endParaRPr lang="fr-CA" sz="32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5526" y="3140968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FF00"/>
                </a:solidFill>
              </a:rPr>
              <a:t>Romains 8:28  </a:t>
            </a:r>
            <a:r>
              <a:rPr lang="fr-CA" sz="3200" b="1" dirty="0"/>
              <a:t>Nous savons du reste que les intentions bienveillantes de Dieu sont à l’origine de tout ce qui nous arrive : Dieu fait concourir toutes choses au bien de ceux qui l’aiment, car c’est conformément à son plan qu’ils ont été appelé (au salut). </a:t>
            </a:r>
            <a:r>
              <a:rPr lang="fr-CA" b="1" dirty="0"/>
              <a:t>Traduction Parole vivante</a:t>
            </a:r>
          </a:p>
        </p:txBody>
      </p:sp>
    </p:spTree>
    <p:extLst>
      <p:ext uri="{BB962C8B-B14F-4D97-AF65-F5344CB8AC3E}">
        <p14:creationId xmlns:p14="http://schemas.microsoft.com/office/powerpoint/2010/main" val="379991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467569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C000"/>
                </a:solidFill>
              </a:rPr>
              <a:t>2. </a:t>
            </a:r>
            <a:r>
              <a:rPr lang="fr-CA" sz="3200" b="1" u="sng" dirty="0">
                <a:solidFill>
                  <a:srgbClr val="FFC000"/>
                </a:solidFill>
              </a:rPr>
              <a:t>Mettre notre foi en Jésus nous aide à surmonter nos peurs, nos pires craintes et nos inquiétudes les plus sombres!</a:t>
            </a:r>
            <a:r>
              <a:rPr lang="fr-CA" sz="3200" b="1" dirty="0">
                <a:solidFill>
                  <a:srgbClr val="FFC000"/>
                </a:solidFill>
              </a:rPr>
              <a:t> </a:t>
            </a:r>
            <a:endParaRPr lang="fr-CA" sz="32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3068959"/>
            <a:ext cx="73244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600" b="1" dirty="0" smtClean="0"/>
              <a:t>«Sois </a:t>
            </a:r>
            <a:r>
              <a:rPr lang="fr-CA" sz="3600" b="1" dirty="0"/>
              <a:t>sans crainte, crois </a:t>
            </a:r>
            <a:r>
              <a:rPr lang="fr-CA" sz="3600" b="1" dirty="0" smtClean="0"/>
              <a:t>seulement!»</a:t>
            </a:r>
          </a:p>
          <a:p>
            <a:r>
              <a:rPr lang="fr-CA" sz="2000" b="1" dirty="0" smtClean="0">
                <a:solidFill>
                  <a:srgbClr val="FFFF00"/>
                </a:solidFill>
              </a:rPr>
              <a:t>Marc 5:35</a:t>
            </a:r>
            <a:endParaRPr lang="fr-CA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3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47667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b="1" dirty="0" smtClean="0">
                <a:solidFill>
                  <a:srgbClr val="FFC000"/>
                </a:solidFill>
              </a:rPr>
              <a:t>3. </a:t>
            </a:r>
            <a:r>
              <a:rPr lang="fr-CA" sz="3200" b="1" u="sng" dirty="0" smtClean="0">
                <a:solidFill>
                  <a:srgbClr val="FFC000"/>
                </a:solidFill>
              </a:rPr>
              <a:t>Mettre </a:t>
            </a:r>
            <a:r>
              <a:rPr lang="fr-CA" sz="3200" b="1" u="sng" dirty="0">
                <a:solidFill>
                  <a:srgbClr val="FFC000"/>
                </a:solidFill>
              </a:rPr>
              <a:t>notre foi en Jésus c’est de simplement croire ce qu’il a dit!</a:t>
            </a:r>
            <a:endParaRPr lang="fr-CA" sz="32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610" y="191683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/>
              <a:t>«La foi c’est de posséder ce qu’on espère, c’est l’évidence vécue des réalités qu’on ne voit pas». </a:t>
            </a:r>
            <a:r>
              <a:rPr lang="fr-CA" b="1" dirty="0" smtClean="0">
                <a:solidFill>
                  <a:srgbClr val="FFFF00"/>
                </a:solidFill>
              </a:rPr>
              <a:t>Hébreux 11:1</a:t>
            </a:r>
            <a:endParaRPr lang="fr-CA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610" y="3717032"/>
            <a:ext cx="831785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u="sng" dirty="0" smtClean="0"/>
              <a:t>«…les </a:t>
            </a:r>
            <a:r>
              <a:rPr lang="fr-CA" sz="2800" u="sng" dirty="0"/>
              <a:t>israélites fidèles </a:t>
            </a:r>
            <a:r>
              <a:rPr lang="fr-CA" sz="2800" b="1" u="sng" dirty="0">
                <a:solidFill>
                  <a:srgbClr val="FFC000"/>
                </a:solidFill>
              </a:rPr>
              <a:t>prenaient Dieu au mot</a:t>
            </a:r>
            <a:r>
              <a:rPr lang="fr-CA" sz="2800" u="sng" dirty="0">
                <a:solidFill>
                  <a:srgbClr val="FFC000"/>
                </a:solidFill>
              </a:rPr>
              <a:t> </a:t>
            </a:r>
            <a:r>
              <a:rPr lang="fr-CA" sz="2800" u="sng" dirty="0"/>
              <a:t>et </a:t>
            </a:r>
            <a:r>
              <a:rPr lang="fr-CA" sz="2800" b="1" u="sng" dirty="0">
                <a:solidFill>
                  <a:srgbClr val="FFC000"/>
                </a:solidFill>
              </a:rPr>
              <a:t>se cramponnaient à ses promesses</a:t>
            </a:r>
            <a:r>
              <a:rPr lang="fr-CA" sz="2800" dirty="0"/>
              <a:t>. </a:t>
            </a:r>
            <a:r>
              <a:rPr lang="fr-CA" sz="2800" i="1" u="sng" dirty="0"/>
              <a:t>La foi est une espérance qui est tellement réelle que celui qui croit considère qu’il possède déjà ce qui en réalité n’existe pas encore, mais il est persuadé qu’il l’obtiendra</a:t>
            </a:r>
            <a:r>
              <a:rPr lang="fr-CA" sz="2800" dirty="0"/>
              <a:t>». </a:t>
            </a:r>
            <a:r>
              <a:rPr lang="fr-CA" b="1" dirty="0"/>
              <a:t>Commentaire Chemin de vie</a:t>
            </a:r>
          </a:p>
        </p:txBody>
      </p:sp>
    </p:spTree>
    <p:extLst>
      <p:ext uri="{BB962C8B-B14F-4D97-AF65-F5344CB8AC3E}">
        <p14:creationId xmlns:p14="http://schemas.microsoft.com/office/powerpoint/2010/main" val="128285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115616" y="6237312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47667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/>
              <a:t>Jaïrus entend deux voix, deux </a:t>
            </a:r>
            <a:r>
              <a:rPr lang="fr-CA" sz="3200" b="1" dirty="0" smtClean="0"/>
              <a:t>affirmations </a:t>
            </a:r>
            <a:r>
              <a:rPr lang="fr-CA" sz="3200" b="1" dirty="0"/>
              <a:t>complètement opposés qui le positionnent face à un choix personnel: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2276872"/>
            <a:ext cx="77399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CA" sz="2800" b="1" dirty="0" smtClean="0"/>
              <a:t> Se </a:t>
            </a:r>
            <a:r>
              <a:rPr lang="fr-CA" sz="2800" b="1" dirty="0"/>
              <a:t>laisser influencer par les colporteurs de mauvaises nouvelles qui viennent confirmer ses pires craintes et se laisser ensuite siphonner par l’horrible monstre du désespoir!</a:t>
            </a:r>
          </a:p>
        </p:txBody>
      </p:sp>
      <p:sp>
        <p:nvSpPr>
          <p:cNvPr id="7" name="Rectangle 6"/>
          <p:cNvSpPr/>
          <p:nvPr/>
        </p:nvSpPr>
        <p:spPr>
          <a:xfrm>
            <a:off x="899592" y="4581128"/>
            <a:ext cx="77399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fr-CA" sz="2800" b="1" dirty="0" smtClean="0"/>
              <a:t> Ou </a:t>
            </a:r>
            <a:r>
              <a:rPr lang="fr-CA" sz="2800" b="1" dirty="0"/>
              <a:t>de saisir par la foi la promesse de Jésus: </a:t>
            </a:r>
            <a:r>
              <a:rPr lang="fr-CA" sz="2800" b="1" dirty="0" smtClean="0"/>
              <a:t>   </a:t>
            </a:r>
            <a:r>
              <a:rPr lang="fr-CA" sz="2800" b="1" dirty="0" smtClean="0">
                <a:solidFill>
                  <a:srgbClr val="FFFF00"/>
                </a:solidFill>
              </a:rPr>
              <a:t>«</a:t>
            </a:r>
            <a:r>
              <a:rPr lang="fr-CA" sz="2800" b="1" dirty="0">
                <a:solidFill>
                  <a:srgbClr val="FFFF00"/>
                </a:solidFill>
              </a:rPr>
              <a:t>Sois sans crainte, crois seulement!» </a:t>
            </a:r>
          </a:p>
        </p:txBody>
      </p:sp>
    </p:spTree>
    <p:extLst>
      <p:ext uri="{BB962C8B-B14F-4D97-AF65-F5344CB8AC3E}">
        <p14:creationId xmlns:p14="http://schemas.microsoft.com/office/powerpoint/2010/main" val="24010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40466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C000"/>
                </a:solidFill>
              </a:rPr>
              <a:t>4. </a:t>
            </a:r>
            <a:r>
              <a:rPr lang="fr-CA" sz="3200" b="1" u="sng" dirty="0">
                <a:solidFill>
                  <a:srgbClr val="FFC000"/>
                </a:solidFill>
              </a:rPr>
              <a:t>Celui qui se confie en Jésus ne sera jamais déçu!</a:t>
            </a:r>
            <a:endParaRPr lang="fr-CA" sz="32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396" y="2348880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FF00"/>
                </a:solidFill>
              </a:rPr>
              <a:t>1Jean 5 :14 </a:t>
            </a:r>
            <a:r>
              <a:rPr lang="fr-CA" sz="3200" b="1" dirty="0"/>
              <a:t>Nous avons auprès de lui cette assurance: si nous demandons quelque chose conformément à sa volonté, il nous écoute. 15  Et si nous savons qu’il nous écoute, quelle que soit notre demande, nous savons que nous possédons ce que nous lui avons demandé.</a:t>
            </a:r>
          </a:p>
        </p:txBody>
      </p:sp>
    </p:spTree>
    <p:extLst>
      <p:ext uri="{BB962C8B-B14F-4D97-AF65-F5344CB8AC3E}">
        <p14:creationId xmlns:p14="http://schemas.microsoft.com/office/powerpoint/2010/main" val="16110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Theme">
  <a:themeElements>
    <a:clrScheme name="salon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salo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lo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1040</TotalTime>
  <Words>434</Words>
  <Application>Microsoft Office PowerPoint</Application>
  <PresentationFormat>Affichage à l'écran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Default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LucD</cp:lastModifiedBy>
  <cp:revision>104</cp:revision>
  <dcterms:created xsi:type="dcterms:W3CDTF">2014-10-11T19:27:41Z</dcterms:created>
  <dcterms:modified xsi:type="dcterms:W3CDTF">2018-12-02T12:40:27Z</dcterms:modified>
</cp:coreProperties>
</file>