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8FA677E-E02B-4F2B-8657-78B1718100C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>
      <p:cViewPr>
        <p:scale>
          <a:sx n="100" d="100"/>
          <a:sy n="100" d="100"/>
        </p:scale>
        <p:origin x="-204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C36D5-3FF6-44F6-8A56-FBE6F2F969E1}" type="datetimeFigureOut">
              <a:rPr lang="fr-CA" smtClean="0"/>
              <a:t>20/mai/2018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09E1A-DC43-4706-805D-A68F2C6FAA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897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9E1A-DC43-4706-805D-A68F2C6FAA42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8397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9E1A-DC43-4706-805D-A68F2C6FAA42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0496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2355-FE8C-4319-AEAA-177477E9C050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0B90-DDF2-42F6-8146-5C5C20AAC0FD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13FD-3395-4121-B0FC-EF24557740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9948E8-D66E-4B79-AB42-A710227649D6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CA935AB-7D8C-42E8-9663-DE05755A2BA2}" type="datetime1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lumMod val="100000"/>
              </a:schemeClr>
            </a:gs>
            <a:gs pos="0">
              <a:srgbClr val="25445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B4A5-83C2-40AB-851E-9C7C0F476288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9572" y="543654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fr-CA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3235" y="220488"/>
            <a:ext cx="79095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3600" b="1" u="sng" dirty="0"/>
              <a:t>Approchons-nous du trône de la grâce</a:t>
            </a:r>
            <a:r>
              <a:rPr lang="fr-CA" sz="3600" b="1" dirty="0"/>
              <a:t>! </a:t>
            </a:r>
            <a:endParaRPr lang="fr-CA" sz="36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963385"/>
            <a:ext cx="4380906" cy="244458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541" y="3191247"/>
            <a:ext cx="5219280" cy="317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0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520" y="418803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 err="1">
                <a:solidFill>
                  <a:srgbClr val="FFFF00"/>
                </a:solidFill>
              </a:rPr>
              <a:t>Héb</a:t>
            </a:r>
            <a:r>
              <a:rPr lang="fr-CA" sz="3200" b="1" dirty="0">
                <a:solidFill>
                  <a:srgbClr val="FFFF00"/>
                </a:solidFill>
              </a:rPr>
              <a:t>. 4:14  </a:t>
            </a:r>
            <a:r>
              <a:rPr lang="fr-CA" sz="3200" b="1" dirty="0"/>
              <a:t>Ainsi puisque </a:t>
            </a:r>
            <a:r>
              <a:rPr lang="fr-CA" sz="3200" b="1" dirty="0">
                <a:solidFill>
                  <a:srgbClr val="FFC000"/>
                </a:solidFill>
              </a:rPr>
              <a:t>nous avons en Jésus</a:t>
            </a:r>
            <a:r>
              <a:rPr lang="fr-CA" sz="3200" b="1" dirty="0"/>
              <a:t>, le Fils de Dieu, un grand-prêtre si éminent qui a traversé les cieux pour pénétrer jusque dans la présence même de Dieu, demeurons fermement attachés à la foi que nous professons et confessons-la fidèlement</a:t>
            </a:r>
            <a:r>
              <a:rPr lang="fr-CA" sz="2800" dirty="0"/>
              <a:t>. </a:t>
            </a:r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522519"/>
            <a:ext cx="4464496" cy="296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0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404664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 err="1">
                <a:solidFill>
                  <a:srgbClr val="FFFF00"/>
                </a:solidFill>
              </a:rPr>
              <a:t>Héb</a:t>
            </a:r>
            <a:r>
              <a:rPr lang="fr-CA" sz="3200" b="1" dirty="0">
                <a:solidFill>
                  <a:srgbClr val="FFFF00"/>
                </a:solidFill>
              </a:rPr>
              <a:t>. </a:t>
            </a:r>
            <a:r>
              <a:rPr lang="fr-CA" sz="3200" b="1" dirty="0" smtClean="0">
                <a:solidFill>
                  <a:srgbClr val="FFFF00"/>
                </a:solidFill>
              </a:rPr>
              <a:t>4:15</a:t>
            </a:r>
            <a:r>
              <a:rPr lang="fr-CA" sz="3200" dirty="0" smtClean="0"/>
              <a:t>  </a:t>
            </a:r>
            <a:r>
              <a:rPr lang="fr-CA" sz="3200" dirty="0"/>
              <a:t>En effet, </a:t>
            </a:r>
            <a:r>
              <a:rPr lang="fr-CA" sz="3200" b="1" i="1" u="sng" dirty="0">
                <a:solidFill>
                  <a:srgbClr val="FFC000"/>
                </a:solidFill>
              </a:rPr>
              <a:t>notre grand-prêtre n’est pas incapable de comprendre nos faiblesses et de sympathiser avec nous</a:t>
            </a:r>
            <a:r>
              <a:rPr lang="fr-CA" sz="3200" dirty="0">
                <a:solidFill>
                  <a:srgbClr val="FFC000"/>
                </a:solidFill>
              </a:rPr>
              <a:t>. </a:t>
            </a:r>
            <a:r>
              <a:rPr lang="fr-CA" sz="3200" dirty="0"/>
              <a:t>Au contraire, </a:t>
            </a:r>
            <a:r>
              <a:rPr lang="fr-CA" sz="3200" b="1" dirty="0"/>
              <a:t>il a connu toutes nos épreuves</a:t>
            </a:r>
            <a:r>
              <a:rPr lang="fr-CA" sz="3200" dirty="0"/>
              <a:t> : </a:t>
            </a:r>
            <a:r>
              <a:rPr lang="fr-CA" sz="3200" b="1" u="sng" dirty="0"/>
              <a:t>à tous égards</a:t>
            </a:r>
            <a:r>
              <a:rPr lang="fr-CA" sz="3200" u="sng" dirty="0"/>
              <a:t>, </a:t>
            </a:r>
            <a:r>
              <a:rPr lang="fr-CA" sz="3200" b="1" u="sng" dirty="0"/>
              <a:t>il a été soumis absolument aux mêmes tentations que nous</a:t>
            </a:r>
            <a:r>
              <a:rPr lang="fr-CA" sz="3200" dirty="0"/>
              <a:t> — et pourtant, </a:t>
            </a:r>
            <a:r>
              <a:rPr lang="fr-CA" sz="3200" b="1" u="sng" dirty="0"/>
              <a:t>il est resté sans péché</a:t>
            </a:r>
            <a:r>
              <a:rPr lang="fr-CA" sz="3200" dirty="0"/>
              <a:t>. 16  </a:t>
            </a:r>
            <a:r>
              <a:rPr lang="fr-CA" sz="3200" b="1" u="sng" dirty="0">
                <a:solidFill>
                  <a:srgbClr val="FFC000"/>
                </a:solidFill>
              </a:rPr>
              <a:t>Approchons-nous donc de son trône de grâce</a:t>
            </a:r>
            <a:r>
              <a:rPr lang="fr-CA" sz="3200" dirty="0"/>
              <a:t> avec une grande confiance, avec une libre et joyeuse assurance. </a:t>
            </a:r>
            <a:r>
              <a:rPr lang="fr-CA" sz="3200" b="1" i="1" u="sng" dirty="0">
                <a:solidFill>
                  <a:srgbClr val="FFC000"/>
                </a:solidFill>
              </a:rPr>
              <a:t>Dieu nous témoignera sa bonté et sa grâce, et nous obtiendrons le secours nécessaire au bon moment</a:t>
            </a:r>
            <a:r>
              <a:rPr lang="fr-CA" sz="3200" dirty="0"/>
              <a:t>. </a:t>
            </a:r>
            <a:r>
              <a:rPr lang="fr-CA" dirty="0"/>
              <a:t>PV</a:t>
            </a:r>
          </a:p>
        </p:txBody>
      </p:sp>
    </p:spTree>
    <p:extLst>
      <p:ext uri="{BB962C8B-B14F-4D97-AF65-F5344CB8AC3E}">
        <p14:creationId xmlns:p14="http://schemas.microsoft.com/office/powerpoint/2010/main" val="35843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7157" y="1268760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600" b="1" dirty="0"/>
              <a:t>Seigneur, si tu avais été ici, mon frère ne serait pas mort. </a:t>
            </a:r>
            <a:r>
              <a:rPr lang="fr-CA" sz="3600" b="1" u="sng" dirty="0">
                <a:solidFill>
                  <a:srgbClr val="FFC000"/>
                </a:solidFill>
              </a:rPr>
              <a:t>Jésus, la voyant pleurer</a:t>
            </a:r>
            <a:r>
              <a:rPr lang="fr-CA" sz="3600" b="1" dirty="0"/>
              <a:t>, elle et les Juifs qui étaient venus avec elle</a:t>
            </a:r>
            <a:r>
              <a:rPr lang="fr-CA" sz="3600" b="1" u="sng" dirty="0"/>
              <a:t>, </a:t>
            </a:r>
            <a:r>
              <a:rPr lang="fr-CA" sz="3600" b="1" u="sng" dirty="0">
                <a:solidFill>
                  <a:srgbClr val="FFC000"/>
                </a:solidFill>
              </a:rPr>
              <a:t>frémit en son esprit, et fut tout ému</a:t>
            </a:r>
            <a:r>
              <a:rPr lang="fr-CA" sz="3600" b="1" dirty="0"/>
              <a:t>… 35  </a:t>
            </a:r>
            <a:r>
              <a:rPr lang="fr-CA" sz="3600" b="1" u="sng" dirty="0">
                <a:solidFill>
                  <a:srgbClr val="FFC000"/>
                </a:solidFill>
              </a:rPr>
              <a:t>Jésus pleura</a:t>
            </a:r>
            <a:r>
              <a:rPr lang="fr-CA" sz="3600" b="1" dirty="0"/>
              <a:t>.    </a:t>
            </a:r>
            <a:r>
              <a:rPr lang="fr-CA" sz="3200" dirty="0"/>
              <a:t> </a:t>
            </a:r>
            <a:r>
              <a:rPr lang="fr-CA" sz="2400" b="1" dirty="0">
                <a:solidFill>
                  <a:srgbClr val="FFFF00"/>
                </a:solidFill>
              </a:rPr>
              <a:t>Jean 11:32-33,35</a:t>
            </a:r>
            <a:r>
              <a:rPr lang="fr-CA" sz="3200" b="1" dirty="0"/>
              <a:t>. </a:t>
            </a:r>
            <a:endParaRPr lang="fr-CA" sz="3200" dirty="0"/>
          </a:p>
        </p:txBody>
      </p:sp>
      <p:sp>
        <p:nvSpPr>
          <p:cNvPr id="6" name="Rectangle 5"/>
          <p:cNvSpPr/>
          <p:nvPr/>
        </p:nvSpPr>
        <p:spPr>
          <a:xfrm>
            <a:off x="507157" y="4437112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3600" b="1" dirty="0"/>
              <a:t>Approchons-nous donc du trône du Dieu de grâce </a:t>
            </a:r>
            <a:r>
              <a:rPr lang="fr-CA" sz="3600" b="1" u="sng" dirty="0">
                <a:solidFill>
                  <a:srgbClr val="FFC000"/>
                </a:solidFill>
              </a:rPr>
              <a:t>avec une pleine assurance</a:t>
            </a:r>
            <a:r>
              <a:rPr lang="fr-CA" sz="3600" dirty="0" smtClean="0"/>
              <a:t>! </a:t>
            </a:r>
            <a:r>
              <a:rPr lang="fr-CA" sz="2400" b="1" dirty="0">
                <a:solidFill>
                  <a:srgbClr val="FFFF00"/>
                </a:solidFill>
              </a:rPr>
              <a:t>Hébreux 4:16</a:t>
            </a:r>
            <a:r>
              <a:rPr lang="fr-CA" sz="2400" dirty="0" smtClean="0">
                <a:solidFill>
                  <a:srgbClr val="FFFF00"/>
                </a:solidFill>
              </a:rPr>
              <a:t> </a:t>
            </a:r>
            <a:endParaRPr lang="fr-CA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0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9552" y="620688"/>
            <a:ext cx="8064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dirty="0"/>
              <a:t>«Il a pénétré </a:t>
            </a:r>
            <a:r>
              <a:rPr lang="fr-CA" sz="3200" b="1" u="sng" dirty="0">
                <a:solidFill>
                  <a:srgbClr val="FFFF00"/>
                </a:solidFill>
              </a:rPr>
              <a:t>une fois pour toutes dans le sanctuaire</a:t>
            </a:r>
            <a:r>
              <a:rPr lang="fr-CA" sz="3200" dirty="0"/>
              <a:t> ; il y a offert, non le sang de boucs ou de veaux, mais son propre sang. </a:t>
            </a:r>
            <a:r>
              <a:rPr lang="fr-CA" sz="3200" b="1" dirty="0">
                <a:solidFill>
                  <a:srgbClr val="FFFF00"/>
                </a:solidFill>
              </a:rPr>
              <a:t>Il nous a ainsi acquis un salut éternel</a:t>
            </a:r>
            <a:r>
              <a:rPr lang="fr-CA" sz="3200" dirty="0"/>
              <a:t>» </a:t>
            </a:r>
            <a:r>
              <a:rPr lang="fr-CA" b="1" dirty="0">
                <a:solidFill>
                  <a:srgbClr val="FFC000"/>
                </a:solidFill>
              </a:rPr>
              <a:t>Hébreux 9:12</a:t>
            </a:r>
            <a:endParaRPr lang="fr-CA" dirty="0">
              <a:solidFill>
                <a:srgbClr val="FFC00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360" y="2996952"/>
            <a:ext cx="5219280" cy="317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2420888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>
                <a:solidFill>
                  <a:srgbClr val="FFFF00"/>
                </a:solidFill>
              </a:rPr>
              <a:t>Tite </a:t>
            </a:r>
            <a:r>
              <a:rPr lang="fr-CA" sz="2800" b="1" dirty="0" smtClean="0">
                <a:solidFill>
                  <a:srgbClr val="FFFF00"/>
                </a:solidFill>
              </a:rPr>
              <a:t>3:</a:t>
            </a:r>
            <a:r>
              <a:rPr lang="fr-CA" sz="2800" b="1" dirty="0">
                <a:solidFill>
                  <a:srgbClr val="FFFF00"/>
                </a:solidFill>
              </a:rPr>
              <a:t>5 </a:t>
            </a:r>
            <a:r>
              <a:rPr lang="fr-CA" sz="2800" b="1" dirty="0"/>
              <a:t>Ce ne sont certes ni nos mérites ni notre moralité qui ont poussé Dieu à intervenir. Il n’a pas regardé si nous avions accompli les œuvres exigées par ce qui est juste, mais, s’inspirant de sa seule bonté, il nous a sauvés en nous faisant passer par le bain purificateur de la nouvelle naissance, c’est-à-dire en nous renouvelant par le Saint- Esprit. 6 Cet Esprit, il l’a répandu généreusement sur nous par Jésus-Christ notre Sauveur</a:t>
            </a:r>
            <a:r>
              <a:rPr lang="fr-CA" sz="2800" dirty="0"/>
              <a:t>. </a:t>
            </a:r>
            <a:r>
              <a:rPr lang="fr-CA" sz="2800" dirty="0" smtClean="0"/>
              <a:t> </a:t>
            </a:r>
            <a:endParaRPr lang="fr-CA" sz="2800" dirty="0"/>
          </a:p>
        </p:txBody>
      </p:sp>
      <p:sp>
        <p:nvSpPr>
          <p:cNvPr id="6" name="Rectangle 5"/>
          <p:cNvSpPr/>
          <p:nvPr/>
        </p:nvSpPr>
        <p:spPr>
          <a:xfrm>
            <a:off x="467544" y="316974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/>
              <a:t>Depuis que Jésus s’est offert en sacrifice il y a plus de 2000 ans, </a:t>
            </a:r>
            <a:r>
              <a:rPr lang="fr-CA" sz="2800" b="1" u="sng" dirty="0">
                <a:solidFill>
                  <a:srgbClr val="FFC000"/>
                </a:solidFill>
              </a:rPr>
              <a:t>le trône du jugement de Dieu a été littéralement transformé en trône de grâce</a:t>
            </a:r>
            <a:r>
              <a:rPr lang="fr-CA" sz="2800" b="1" dirty="0">
                <a:solidFill>
                  <a:srgbClr val="FFC000"/>
                </a:solidFill>
              </a:rPr>
              <a:t> </a:t>
            </a:r>
            <a:r>
              <a:rPr lang="fr-CA" sz="2800" b="1" dirty="0"/>
              <a:t>pour tous ceux qui croient en lui. </a:t>
            </a:r>
          </a:p>
        </p:txBody>
      </p:sp>
    </p:spTree>
    <p:extLst>
      <p:ext uri="{BB962C8B-B14F-4D97-AF65-F5344CB8AC3E}">
        <p14:creationId xmlns:p14="http://schemas.microsoft.com/office/powerpoint/2010/main" val="124410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9552" y="620688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 smtClean="0">
                <a:solidFill>
                  <a:srgbClr val="FFFF00"/>
                </a:solidFill>
              </a:rPr>
              <a:t>Tite 3:7 </a:t>
            </a:r>
            <a:r>
              <a:rPr lang="fr-CA" sz="3200" dirty="0"/>
              <a:t>Ainsi, </a:t>
            </a:r>
            <a:r>
              <a:rPr lang="fr-CA" sz="3200" b="1" u="sng" dirty="0">
                <a:solidFill>
                  <a:srgbClr val="FFC000"/>
                </a:solidFill>
              </a:rPr>
              <a:t>c’est par sa grâce que nous avons été déclarés justes</a:t>
            </a:r>
            <a:r>
              <a:rPr lang="fr-CA" sz="3200" b="1" dirty="0">
                <a:solidFill>
                  <a:srgbClr val="FFC000"/>
                </a:solidFill>
              </a:rPr>
              <a:t>. </a:t>
            </a:r>
            <a:r>
              <a:rPr lang="fr-CA" sz="3200" b="1" u="sng" dirty="0">
                <a:solidFill>
                  <a:srgbClr val="FFC000"/>
                </a:solidFill>
              </a:rPr>
              <a:t>Nous sommes donc maintenant considérés comme si nous avions toujours satisfait aux exigences de la justice divine</a:t>
            </a:r>
            <a:r>
              <a:rPr lang="fr-CA" sz="3200" dirty="0"/>
              <a:t>. Du même coup, nous sommes devenus ses héritiers, promis à une vie qui ne finira jamais. Oui, telle est notre espérance ! 8 </a:t>
            </a:r>
            <a:r>
              <a:rPr lang="fr-CA" sz="3200" b="1" dirty="0">
                <a:solidFill>
                  <a:srgbClr val="FFC000"/>
                </a:solidFill>
              </a:rPr>
              <a:t>Ce sont là des paroles sûres.</a:t>
            </a:r>
            <a:r>
              <a:rPr lang="fr-CA" sz="3200" dirty="0"/>
              <a:t> </a:t>
            </a:r>
            <a:r>
              <a:rPr lang="fr-CA" sz="3200" b="1" dirty="0">
                <a:solidFill>
                  <a:srgbClr val="FFC000"/>
                </a:solidFill>
              </a:rPr>
              <a:t>C’est un message entièrement digne de foi</a:t>
            </a:r>
            <a:r>
              <a:rPr lang="fr-CA" sz="3200" dirty="0"/>
              <a:t> et je veux que tu l’attestes avec une entière conviction.»</a:t>
            </a:r>
          </a:p>
        </p:txBody>
      </p:sp>
    </p:spTree>
    <p:extLst>
      <p:ext uri="{BB962C8B-B14F-4D97-AF65-F5344CB8AC3E}">
        <p14:creationId xmlns:p14="http://schemas.microsoft.com/office/powerpoint/2010/main" val="1880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5/20/2018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7544" y="476672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>
                <a:solidFill>
                  <a:srgbClr val="FFFF00"/>
                </a:solidFill>
              </a:rPr>
              <a:t>Esaïe 63:9  </a:t>
            </a:r>
            <a:r>
              <a:rPr lang="fr-CA" sz="2800" b="1" u="sng" dirty="0">
                <a:solidFill>
                  <a:srgbClr val="FFC000"/>
                </a:solidFill>
              </a:rPr>
              <a:t>Dans toutes leurs détresses, il a souffert avec eux</a:t>
            </a:r>
            <a:r>
              <a:rPr lang="fr-CA" sz="2800" b="1" dirty="0"/>
              <a:t>, et l’ange qui est devant lui les a sauvés. C’est lui-même qui les a rachetés, dans son amour et sa compassion, et constamment, par le passé, </a:t>
            </a:r>
            <a:r>
              <a:rPr lang="fr-CA" sz="2800" b="1" u="sng" dirty="0">
                <a:solidFill>
                  <a:srgbClr val="FFFF00"/>
                </a:solidFill>
              </a:rPr>
              <a:t>il les a soutenus et portés</a:t>
            </a:r>
            <a:r>
              <a:rPr lang="fr-CA" sz="2800" b="1" dirty="0">
                <a:solidFill>
                  <a:srgbClr val="FFFF00"/>
                </a:solidFill>
              </a:rPr>
              <a:t>.</a:t>
            </a:r>
            <a:r>
              <a:rPr lang="fr-CA" sz="2800" b="1" dirty="0"/>
              <a:t> Lsg21   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212976"/>
            <a:ext cx="5544616" cy="291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0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salon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salon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lo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754</TotalTime>
  <Words>416</Words>
  <Application>Microsoft Office PowerPoint</Application>
  <PresentationFormat>Affichage à l'écran (4:3)</PresentationFormat>
  <Paragraphs>36</Paragraphs>
  <Slides>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Default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Luc</cp:lastModifiedBy>
  <cp:revision>59</cp:revision>
  <dcterms:created xsi:type="dcterms:W3CDTF">2014-10-11T19:27:41Z</dcterms:created>
  <dcterms:modified xsi:type="dcterms:W3CDTF">2018-05-20T11:47:44Z</dcterms:modified>
</cp:coreProperties>
</file>